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259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66" r:id="rId12"/>
    <p:sldId id="267" r:id="rId13"/>
  </p:sldIdLst>
  <p:sldSz cx="7561263" cy="106934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86418"/>
  </p:normalViewPr>
  <p:slideViewPr>
    <p:cSldViewPr>
      <p:cViewPr varScale="1">
        <p:scale>
          <a:sx n="71" d="100"/>
          <a:sy n="71" d="100"/>
        </p:scale>
        <p:origin x="3712" y="168"/>
      </p:cViewPr>
      <p:guideLst>
        <p:guide orient="horz" pos="3368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CE389-8CBB-9A4D-990A-E133BADAABC6}" type="datetimeFigureOut">
              <a:rPr lang="pt-PT" smtClean="0"/>
              <a:t>06/03/19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7209F-0CD3-3C4F-8575-D8342AD3689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358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7209F-0CD3-3C4F-8575-D8342AD3689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2763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7209F-0CD3-3C4F-8575-D8342AD36893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3534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7209F-0CD3-3C4F-8575-D8342AD36893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529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7209F-0CD3-3C4F-8575-D8342AD3689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5936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7209F-0CD3-3C4F-8575-D8342AD36893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2979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7209F-0CD3-3C4F-8575-D8342AD36893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6509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7209F-0CD3-3C4F-8575-D8342AD36893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300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7209F-0CD3-3C4F-8575-D8342AD36893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5911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7209F-0CD3-3C4F-8575-D8342AD36893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294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7209F-0CD3-3C4F-8575-D8342AD36893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192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7209F-0CD3-3C4F-8575-D8342AD36893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3845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394F-740E-46AC-A6D4-07DF97F7A5A8}" type="datetimeFigureOut">
              <a:rPr lang="pt-BR" smtClean="0"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0B29-72BD-4C4E-8038-9A42161B5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22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394F-740E-46AC-A6D4-07DF97F7A5A8}" type="datetimeFigureOut">
              <a:rPr lang="pt-BR" smtClean="0"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0B29-72BD-4C4E-8038-9A42161B5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75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534133" y="668338"/>
            <a:ext cx="1405923" cy="142256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12427" y="668338"/>
            <a:ext cx="4095684" cy="142256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394F-740E-46AC-A6D4-07DF97F7A5A8}" type="datetimeFigureOut">
              <a:rPr lang="pt-BR" smtClean="0"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0B29-72BD-4C4E-8038-9A42161B5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73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394F-740E-46AC-A6D4-07DF97F7A5A8}" type="datetimeFigureOut">
              <a:rPr lang="pt-BR" smtClean="0"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0B29-72BD-4C4E-8038-9A42161B5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14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394F-740E-46AC-A6D4-07DF97F7A5A8}" type="datetimeFigureOut">
              <a:rPr lang="pt-BR" smtClean="0"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0B29-72BD-4C4E-8038-9A42161B5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61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12428" y="3891210"/>
            <a:ext cx="2750147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188595" y="3891210"/>
            <a:ext cx="2751460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394F-740E-46AC-A6D4-07DF97F7A5A8}" type="datetimeFigureOut">
              <a:rPr lang="pt-BR" smtClean="0"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0B29-72BD-4C4E-8038-9A42161B5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45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394F-740E-46AC-A6D4-07DF97F7A5A8}" type="datetimeFigureOut">
              <a:rPr lang="pt-BR" smtClean="0"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0B29-72BD-4C4E-8038-9A42161B5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44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394F-740E-46AC-A6D4-07DF97F7A5A8}" type="datetimeFigureOut">
              <a:rPr lang="pt-BR" smtClean="0"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0B29-72BD-4C4E-8038-9A42161B5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26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394F-740E-46AC-A6D4-07DF97F7A5A8}" type="datetimeFigureOut">
              <a:rPr lang="pt-BR" smtClean="0"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0B29-72BD-4C4E-8038-9A42161B5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99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394F-740E-46AC-A6D4-07DF97F7A5A8}" type="datetimeFigureOut">
              <a:rPr lang="pt-BR" smtClean="0"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0B29-72BD-4C4E-8038-9A42161B5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42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394F-740E-46AC-A6D4-07DF97F7A5A8}" type="datetimeFigureOut">
              <a:rPr lang="pt-BR" smtClean="0"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0B29-72BD-4C4E-8038-9A42161B5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5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2394F-740E-46AC-A6D4-07DF97F7A5A8}" type="datetimeFigureOut">
              <a:rPr lang="pt-BR" smtClean="0"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F0B29-72BD-4C4E-8038-9A42161B5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2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hyperlink" Target="https://www.youtube.com/watch?v=bBR2TlKFGp0&amp;t=7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onicasilva.p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mailto:FORMADORA@MONICASILVA.P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245DE-A11C-3A4C-AA07-B1F22E09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078B7508-F615-D046-8334-086F24C9F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898"/>
            <a:ext cx="7561263" cy="106934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D96C3FC-4FE5-F54E-A3B7-7380EA64B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4" y="4122564"/>
            <a:ext cx="5328592" cy="532859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9C62661-3B6C-CB49-9899-BD9CD85E3607}"/>
              </a:ext>
            </a:extLst>
          </p:cNvPr>
          <p:cNvSpPr/>
          <p:nvPr/>
        </p:nvSpPr>
        <p:spPr>
          <a:xfrm>
            <a:off x="378063" y="390299"/>
            <a:ext cx="70029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rgbClr val="FF0000"/>
                </a:solidFill>
                <a:latin typeface="Bebas Neue" panose="020B0000000000000000" pitchFamily="34" charset="0"/>
                <a:cs typeface="Bangla MN" pitchFamily="2" charset="0"/>
              </a:rPr>
              <a:t>9 REGRAS PARA FAZERES PROSPECÇÃO EFICAZ E ALAVANCARES O TEU NEGÓCIO!</a:t>
            </a:r>
          </a:p>
        </p:txBody>
      </p:sp>
    </p:spTree>
    <p:extLst>
      <p:ext uri="{BB962C8B-B14F-4D97-AF65-F5344CB8AC3E}">
        <p14:creationId xmlns:p14="http://schemas.microsoft.com/office/powerpoint/2010/main" val="656103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877867" y="1314213"/>
            <a:ext cx="5858925" cy="8965400"/>
          </a:xfrm>
          <a:prstGeom prst="roundRect">
            <a:avLst>
              <a:gd name="adj" fmla="val 271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CAFD986-E515-EC4C-8873-EBFEE6686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1263" cy="106934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110AFB5E-AF26-B14A-9553-A6FD857E6E32}"/>
              </a:ext>
            </a:extLst>
          </p:cNvPr>
          <p:cNvSpPr/>
          <p:nvPr/>
        </p:nvSpPr>
        <p:spPr>
          <a:xfrm>
            <a:off x="516658" y="306140"/>
            <a:ext cx="6581342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PT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COMO FAZER UMA PROSPECÇÃO </a:t>
            </a:r>
            <a:r>
              <a:rPr lang="pt-PT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EFICAZ?</a:t>
            </a:r>
          </a:p>
          <a:p>
            <a:pPr algn="just">
              <a:spcAft>
                <a:spcPts val="0"/>
              </a:spcAft>
            </a:pPr>
            <a:endParaRPr lang="pt-PT" sz="28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PT" sz="2800" b="1" dirty="0"/>
              <a:t>Durante conversas iniciais com </a:t>
            </a:r>
            <a:r>
              <a:rPr lang="pt-PT" sz="2800" b="1" u="sng" dirty="0" err="1"/>
              <a:t>prospectos</a:t>
            </a:r>
            <a:r>
              <a:rPr lang="pt-PT" sz="2800" b="1" dirty="0"/>
              <a:t> </a:t>
            </a:r>
            <a:r>
              <a:rPr lang="pt-PT" sz="2800" b="1" u="sng" dirty="0"/>
              <a:t>imobiliários</a:t>
            </a:r>
            <a:r>
              <a:rPr lang="pt-PT" sz="2800" b="1" dirty="0"/>
              <a:t>, pergunta-lhes qual a motivação deles para comprar ou vender e quando planeiam tomar uma decisão. </a:t>
            </a:r>
          </a:p>
          <a:p>
            <a:pPr algn="just"/>
            <a:r>
              <a:rPr lang="pt-PT" sz="2800" b="1" dirty="0"/>
              <a:t> </a:t>
            </a:r>
          </a:p>
          <a:p>
            <a:pPr algn="just"/>
            <a:r>
              <a:rPr lang="pt-PT" sz="2800" b="1" dirty="0"/>
              <a:t>Em seguida, </a:t>
            </a:r>
            <a:r>
              <a:rPr lang="pt-PT" sz="2800" b="1" u="sng" dirty="0"/>
              <a:t>prioriza</a:t>
            </a:r>
            <a:r>
              <a:rPr lang="pt-PT" sz="2800" b="1" dirty="0"/>
              <a:t> as pessoas que estão dispostas e capazes de fazê-lo no menor período de tempo.</a:t>
            </a:r>
          </a:p>
          <a:p>
            <a:pPr algn="just"/>
            <a:r>
              <a:rPr lang="pt-PT" sz="2800" b="1" dirty="0"/>
              <a:t> </a:t>
            </a:r>
          </a:p>
          <a:p>
            <a:pPr algn="just"/>
            <a:r>
              <a:rPr lang="pt-PT" sz="2800" b="1" dirty="0"/>
              <a:t>A tua estratégia de redes sociais deve envolver a construção de uma </a:t>
            </a:r>
            <a:r>
              <a:rPr lang="pt-PT" sz="2800" b="1" u="sng" dirty="0"/>
              <a:t>reputação</a:t>
            </a:r>
            <a:r>
              <a:rPr lang="pt-PT" sz="2800" b="1" dirty="0"/>
              <a:t> como um líder de pensamento no teu mercado. </a:t>
            </a:r>
          </a:p>
          <a:p>
            <a:pPr algn="just"/>
            <a:r>
              <a:rPr lang="pt-PT" sz="2800" b="1" dirty="0"/>
              <a:t> </a:t>
            </a:r>
          </a:p>
          <a:p>
            <a:pPr algn="just"/>
            <a:r>
              <a:rPr lang="pt-PT" sz="2800" b="1" dirty="0"/>
              <a:t>Cultiva e desenvolve as tuas redes sociais com </a:t>
            </a:r>
            <a:r>
              <a:rPr lang="pt-PT" sz="2800" b="1" u="sng" dirty="0"/>
              <a:t>consistência</a:t>
            </a:r>
            <a:r>
              <a:rPr lang="pt-PT" sz="2800" b="1" dirty="0"/>
              <a:t> e os teus seguidores irão se lembrar de ti quando necessitarem de serviços imobiliários.</a:t>
            </a:r>
          </a:p>
          <a:p>
            <a:pPr algn="just"/>
            <a:endParaRPr lang="pt-PT" sz="2800" b="1" dirty="0">
              <a:latin typeface="+mj-lt"/>
            </a:endParaRPr>
          </a:p>
          <a:p>
            <a:pPr algn="just"/>
            <a:endParaRPr lang="pt-PT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261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oão Victor\Desktop\Ebook etregar sabado\imagens\X_fatos_sobre_planejamento_financeiro_para_a_compra_de_imóveis.jpg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51" r="4352" b="1751"/>
          <a:stretch/>
        </p:blipFill>
        <p:spPr bwMode="auto">
          <a:xfrm>
            <a:off x="0" y="0"/>
            <a:ext cx="7561263" cy="1069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260351" y="1170236"/>
            <a:ext cx="5040560" cy="394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53853" y="344710"/>
            <a:ext cx="6408712" cy="10003979"/>
          </a:xfrm>
          <a:prstGeom prst="roundRect">
            <a:avLst>
              <a:gd name="adj" fmla="val 3176"/>
            </a:avLst>
          </a:prstGeom>
          <a:solidFill>
            <a:srgbClr val="0A4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Picture 3" descr="D:\Downloads\md_5a9797d5c93d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92" y="8275853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João Victor\Desktop\Ebook etregar sabado\imagens\icone-de-site-png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44" y="7545486"/>
            <a:ext cx="4445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96683" y="7552575"/>
            <a:ext cx="213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>
                <a:solidFill>
                  <a:schemeClr val="bg1"/>
                </a:solidFill>
              </a:rPr>
              <a:t>www.monicasilva.pt</a:t>
            </a:r>
          </a:p>
        </p:txBody>
      </p:sp>
      <p:sp>
        <p:nvSpPr>
          <p:cNvPr id="6" name="Retângulo 5">
            <a:hlinkClick r:id="rId6"/>
          </p:cNvPr>
          <p:cNvSpPr/>
          <p:nvPr/>
        </p:nvSpPr>
        <p:spPr>
          <a:xfrm>
            <a:off x="1260351" y="7578948"/>
            <a:ext cx="2597858" cy="478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992272" y="8337561"/>
            <a:ext cx="980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err="1">
                <a:solidFill>
                  <a:schemeClr val="bg1"/>
                </a:solidFill>
              </a:rPr>
              <a:t>youtube</a:t>
            </a:r>
            <a:endParaRPr lang="pt-BR" b="1" u="sng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hlinkClick r:id="rId7"/>
          </p:cNvPr>
          <p:cNvSpPr/>
          <p:nvPr/>
        </p:nvSpPr>
        <p:spPr>
          <a:xfrm>
            <a:off x="1434977" y="8152895"/>
            <a:ext cx="140846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04F13A4-FAAE-D146-B49B-8A47FA379F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92" y="3847941"/>
            <a:ext cx="3702948" cy="2474247"/>
          </a:xfrm>
          <a:prstGeom prst="rect">
            <a:avLst/>
          </a:prstGeom>
        </p:spPr>
      </p:pic>
      <p:sp>
        <p:nvSpPr>
          <p:cNvPr id="18" name="Retângulo de cantos arredondados 2">
            <a:extLst>
              <a:ext uri="{FF2B5EF4-FFF2-40B4-BE49-F238E27FC236}">
                <a16:creationId xmlns:a16="http://schemas.microsoft.com/office/drawing/2014/main" id="{47742D5F-288F-F84B-A580-2F423018DAA9}"/>
              </a:ext>
            </a:extLst>
          </p:cNvPr>
          <p:cNvSpPr/>
          <p:nvPr/>
        </p:nvSpPr>
        <p:spPr>
          <a:xfrm>
            <a:off x="914529" y="970203"/>
            <a:ext cx="5887360" cy="1907011"/>
          </a:xfrm>
          <a:prstGeom prst="roundRect">
            <a:avLst>
              <a:gd name="adj" fmla="val 7890"/>
            </a:avLst>
          </a:prstGeom>
          <a:solidFill>
            <a:srgbClr val="0A4797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QUERES COLOCAR-ME ALGUMA DÚVIDA? ALGUM CONSELHO? DEIXO-TE OS MEUS CONTACTOS:</a:t>
            </a:r>
          </a:p>
          <a:p>
            <a:pPr algn="just">
              <a:lnSpc>
                <a:spcPct val="120000"/>
              </a:lnSpc>
            </a:pP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FORMADORA@MONICASILVA.PT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WHATSAPP: 00351 935874696</a:t>
            </a:r>
          </a:p>
          <a:p>
            <a:pPr algn="just">
              <a:lnSpc>
                <a:spcPct val="120000"/>
              </a:lnSpc>
            </a:pP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25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oão Victor\Desktop\Ebook etregar sabado\imagens\X_fatos_sobre_planejamento_financeiro_para_a_compra_de_imóveis.jpg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51" r="4352" b="1751"/>
          <a:stretch/>
        </p:blipFill>
        <p:spPr bwMode="auto">
          <a:xfrm>
            <a:off x="0" y="0"/>
            <a:ext cx="7561263" cy="1069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483114" y="992567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4000" dirty="0">
              <a:latin typeface="Bebas Neue" panose="020B0606020202050201" pitchFamily="34" charset="0"/>
            </a:endParaRPr>
          </a:p>
        </p:txBody>
      </p:sp>
      <p:sp>
        <p:nvSpPr>
          <p:cNvPr id="4" name="Retângulo de cantos arredondados 2">
            <a:extLst>
              <a:ext uri="{FF2B5EF4-FFF2-40B4-BE49-F238E27FC236}">
                <a16:creationId xmlns:a16="http://schemas.microsoft.com/office/drawing/2014/main" id="{A3E9530E-6135-9943-9D46-15CAD50E1EF8}"/>
              </a:ext>
            </a:extLst>
          </p:cNvPr>
          <p:cNvSpPr/>
          <p:nvPr/>
        </p:nvSpPr>
        <p:spPr>
          <a:xfrm>
            <a:off x="738382" y="450156"/>
            <a:ext cx="5858925" cy="1962420"/>
          </a:xfrm>
          <a:prstGeom prst="roundRect">
            <a:avLst>
              <a:gd name="adj" fmla="val 7890"/>
            </a:avLst>
          </a:prstGeom>
          <a:solidFill>
            <a:srgbClr val="0A4797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pt-BR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BONS NEGÓCIOS!! </a:t>
            </a:r>
          </a:p>
        </p:txBody>
      </p:sp>
    </p:spTree>
    <p:extLst>
      <p:ext uri="{BB962C8B-B14F-4D97-AF65-F5344CB8AC3E}">
        <p14:creationId xmlns:p14="http://schemas.microsoft.com/office/powerpoint/2010/main" val="296324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877867" y="1314213"/>
            <a:ext cx="5858925" cy="8965400"/>
          </a:xfrm>
          <a:prstGeom prst="roundRect">
            <a:avLst>
              <a:gd name="adj" fmla="val 271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CAFD986-E515-EC4C-8873-EBFEE6686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1263" cy="106934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110AFB5E-AF26-B14A-9553-A6FD857E6E32}"/>
              </a:ext>
            </a:extLst>
          </p:cNvPr>
          <p:cNvSpPr/>
          <p:nvPr/>
        </p:nvSpPr>
        <p:spPr>
          <a:xfrm>
            <a:off x="610362" y="706011"/>
            <a:ext cx="6340537" cy="954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PT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COMO FAZER UMA PROSPECÇÃO EFICAZ?</a:t>
            </a:r>
          </a:p>
          <a:p>
            <a:pPr algn="just">
              <a:spcAft>
                <a:spcPts val="0"/>
              </a:spcAft>
            </a:pP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pt-PT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Prospectar</a:t>
            </a: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novos clientes não é fácil, pois exige que os profissionais sejam </a:t>
            </a:r>
            <a:r>
              <a:rPr lang="pt-PT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disciplinados</a:t>
            </a: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resistentes à rejeição e à frustração...no fundo, exige que saiam da sua zona de conforto.</a:t>
            </a:r>
          </a:p>
          <a:p>
            <a:pPr algn="just">
              <a:spcAft>
                <a:spcPts val="0"/>
              </a:spcAft>
            </a:pP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tens o hábito de  esperar que o comprador entre na tua agência imobiliária, precisas de </a:t>
            </a:r>
            <a:r>
              <a:rPr lang="pt-PT" sz="28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reflectir</a:t>
            </a: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forma como estás a encarar o teu negócio.</a:t>
            </a:r>
          </a:p>
          <a:p>
            <a:pPr algn="just">
              <a:spcAft>
                <a:spcPts val="0"/>
              </a:spcAft>
            </a:pP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mercado é dinâmico e requer profissionais proactivos e que vão ao encontro dos potenciais clientes. </a:t>
            </a:r>
            <a:r>
              <a:rPr lang="pt-PT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é a regra de ouro da </a:t>
            </a:r>
            <a:r>
              <a:rPr lang="pt-PT" sz="28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Prospecção</a:t>
            </a:r>
            <a:r>
              <a:rPr lang="pt-PT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Quem domina essa técnica é considerado um </a:t>
            </a:r>
            <a:r>
              <a:rPr lang="pt-PT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diferencial de mercado</a:t>
            </a: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23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877867" y="1314213"/>
            <a:ext cx="5858925" cy="8965400"/>
          </a:xfrm>
          <a:prstGeom prst="roundRect">
            <a:avLst>
              <a:gd name="adj" fmla="val 271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CAFD986-E515-EC4C-8873-EBFEE6686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1263" cy="106934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110AFB5E-AF26-B14A-9553-A6FD857E6E32}"/>
              </a:ext>
            </a:extLst>
          </p:cNvPr>
          <p:cNvSpPr/>
          <p:nvPr/>
        </p:nvSpPr>
        <p:spPr>
          <a:xfrm>
            <a:off x="610362" y="666180"/>
            <a:ext cx="6340537" cy="1009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PT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COMO FAZER UMA PROSPECÇÃO EFICAZ?</a:t>
            </a:r>
          </a:p>
          <a:p>
            <a:pPr algn="just">
              <a:spcAft>
                <a:spcPts val="0"/>
              </a:spcAft>
            </a:pP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PT" sz="2800" b="1" dirty="0">
                <a:latin typeface="+mj-lt"/>
              </a:rPr>
              <a:t>A</a:t>
            </a:r>
            <a:r>
              <a:rPr lang="pt-PT" sz="3200" b="1" dirty="0">
                <a:latin typeface="+mj-lt"/>
              </a:rPr>
              <a:t> </a:t>
            </a:r>
            <a:r>
              <a:rPr lang="pt-PT" sz="3200" b="1" dirty="0" err="1">
                <a:solidFill>
                  <a:srgbClr val="FF0000"/>
                </a:solidFill>
                <a:latin typeface="+mj-lt"/>
              </a:rPr>
              <a:t>Prospecção</a:t>
            </a:r>
            <a:r>
              <a:rPr lang="pt-PT" sz="3200" b="1" dirty="0">
                <a:latin typeface="+mj-lt"/>
              </a:rPr>
              <a:t> </a:t>
            </a:r>
            <a:r>
              <a:rPr lang="pt-PT" sz="2800" b="1" dirty="0">
                <a:latin typeface="+mj-lt"/>
              </a:rPr>
              <a:t>deve estar sempre presente na tua </a:t>
            </a:r>
            <a:r>
              <a:rPr lang="pt-PT" sz="2800" b="1" u="sng" dirty="0">
                <a:latin typeface="+mj-lt"/>
              </a:rPr>
              <a:t>rotina diária</a:t>
            </a:r>
            <a:r>
              <a:rPr lang="pt-PT" sz="2800" b="1" dirty="0">
                <a:latin typeface="+mj-lt"/>
              </a:rPr>
              <a:t>. Criar uma base de dados e estabelecer uma rede de contactos é o </a:t>
            </a:r>
            <a:r>
              <a:rPr lang="pt-PT" sz="2800" b="1" dirty="0" err="1">
                <a:latin typeface="+mj-lt"/>
              </a:rPr>
              <a:t>objectivo</a:t>
            </a:r>
            <a:r>
              <a:rPr lang="pt-PT" sz="2800" b="1" dirty="0">
                <a:latin typeface="+mj-lt"/>
              </a:rPr>
              <a:t> principal desta </a:t>
            </a:r>
            <a:r>
              <a:rPr lang="pt-PT" sz="2800" b="1" dirty="0" err="1">
                <a:latin typeface="+mj-lt"/>
              </a:rPr>
              <a:t>actividade</a:t>
            </a:r>
            <a:r>
              <a:rPr lang="pt-PT" sz="2800" b="1" dirty="0">
                <a:latin typeface="+mj-lt"/>
              </a:rPr>
              <a:t>.</a:t>
            </a:r>
          </a:p>
          <a:p>
            <a:pPr algn="just"/>
            <a:r>
              <a:rPr lang="pt-PT" sz="2800" b="1" dirty="0">
                <a:latin typeface="+mj-lt"/>
              </a:rPr>
              <a:t> </a:t>
            </a:r>
          </a:p>
          <a:p>
            <a:pPr algn="just"/>
            <a:r>
              <a:rPr lang="pt-PT" sz="2800" b="1" dirty="0">
                <a:latin typeface="+mj-lt"/>
              </a:rPr>
              <a:t>Começa com amigos e familiares para ganhares confiança em ti, dá a conhecer este </a:t>
            </a:r>
            <a:r>
              <a:rPr lang="pt-PT" sz="2800" b="1" u="sng" dirty="0">
                <a:latin typeface="+mj-lt"/>
              </a:rPr>
              <a:t>teu novo </a:t>
            </a:r>
            <a:r>
              <a:rPr lang="pt-PT" sz="2800" b="1" u="sng" dirty="0" err="1">
                <a:latin typeface="+mj-lt"/>
              </a:rPr>
              <a:t>projecto</a:t>
            </a:r>
            <a:r>
              <a:rPr lang="pt-PT" sz="2800" b="1" dirty="0">
                <a:latin typeface="+mj-lt"/>
              </a:rPr>
              <a:t>, demonstra interesse em ajudá-los caso no momento precisem de um consultor imobiliário.</a:t>
            </a:r>
          </a:p>
          <a:p>
            <a:pPr algn="just"/>
            <a:r>
              <a:rPr lang="pt-PT" sz="2800" b="1" dirty="0">
                <a:latin typeface="+mj-lt"/>
              </a:rPr>
              <a:t> </a:t>
            </a:r>
          </a:p>
          <a:p>
            <a:pPr algn="just"/>
            <a:r>
              <a:rPr lang="pt-PT" sz="2800" b="1" dirty="0">
                <a:latin typeface="+mj-lt"/>
              </a:rPr>
              <a:t>A </a:t>
            </a:r>
            <a:r>
              <a:rPr lang="pt-PT" sz="3200" b="1" dirty="0" err="1">
                <a:solidFill>
                  <a:srgbClr val="FF0000"/>
                </a:solidFill>
                <a:latin typeface="+mj-lt"/>
              </a:rPr>
              <a:t>Prospecção</a:t>
            </a:r>
            <a:r>
              <a:rPr lang="pt-PT" sz="2800" b="1" dirty="0">
                <a:latin typeface="+mj-lt"/>
              </a:rPr>
              <a:t> de novos clientes requer </a:t>
            </a:r>
            <a:r>
              <a:rPr lang="pt-PT" sz="2800" b="1" u="sng" dirty="0">
                <a:latin typeface="+mj-lt"/>
              </a:rPr>
              <a:t>perseverança e dedicação</a:t>
            </a:r>
            <a:r>
              <a:rPr lang="pt-PT" sz="2800" b="1" dirty="0">
                <a:latin typeface="+mj-lt"/>
              </a:rPr>
              <a:t>. Vai ao encontro dos potenciais clientes. Podes receber um não, mas vai em busca do sim. </a:t>
            </a:r>
          </a:p>
          <a:p>
            <a:r>
              <a:rPr lang="pt-PT" sz="2800" b="1" dirty="0">
                <a:latin typeface="+mj-lt"/>
              </a:rPr>
              <a:t> </a:t>
            </a:r>
          </a:p>
          <a:p>
            <a:pPr algn="just">
              <a:spcAft>
                <a:spcPts val="0"/>
              </a:spcAft>
            </a:pPr>
            <a:endParaRPr lang="pt-PT" sz="28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PT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sz="1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50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877867" y="1314213"/>
            <a:ext cx="5858925" cy="8965400"/>
          </a:xfrm>
          <a:prstGeom prst="roundRect">
            <a:avLst>
              <a:gd name="adj" fmla="val 271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CAFD986-E515-EC4C-8873-EBFEE6686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1263" cy="106934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110AFB5E-AF26-B14A-9553-A6FD857E6E32}"/>
              </a:ext>
            </a:extLst>
          </p:cNvPr>
          <p:cNvSpPr/>
          <p:nvPr/>
        </p:nvSpPr>
        <p:spPr>
          <a:xfrm>
            <a:off x="396256" y="283775"/>
            <a:ext cx="6581342" cy="981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PT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COMO FAZER UMA PROSPECÇÃO EFICAZ?</a:t>
            </a:r>
          </a:p>
          <a:p>
            <a:pPr algn="just">
              <a:spcAft>
                <a:spcPts val="0"/>
              </a:spcAft>
            </a:pPr>
            <a:r>
              <a:rPr lang="pt-PT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PT" sz="2800" b="1" dirty="0"/>
              <a:t>As pessoas só escolhem trabalhar em </a:t>
            </a:r>
            <a:r>
              <a:rPr lang="pt-PT" sz="2800" b="1" u="sng" dirty="0"/>
              <a:t>quem confiam</a:t>
            </a:r>
            <a:r>
              <a:rPr lang="pt-PT" sz="2800" b="1" dirty="0"/>
              <a:t>. E este deve ser a tua primeira preocupação, conquistar a confiança dos teus potenciais clientes. E isso consegue-se com atitude, conhecimento e profissionalismo. E, por sua vez, estas qualidade só se conseguem dominar </a:t>
            </a:r>
            <a:r>
              <a:rPr lang="pt-PT" sz="2800" b="1" u="sng" dirty="0"/>
              <a:t>com muito treino</a:t>
            </a:r>
            <a:r>
              <a:rPr lang="pt-PT" sz="2800" b="1" dirty="0"/>
              <a:t>.</a:t>
            </a:r>
          </a:p>
          <a:p>
            <a:pPr algn="just"/>
            <a:endParaRPr lang="pt-PT" sz="2800" b="1" dirty="0">
              <a:latin typeface="+mj-lt"/>
            </a:endParaRPr>
          </a:p>
          <a:p>
            <a:pPr algn="just"/>
            <a:r>
              <a:rPr lang="pt-PT" sz="2800" b="1" dirty="0">
                <a:latin typeface="+mj-lt"/>
              </a:rPr>
              <a:t>A </a:t>
            </a:r>
            <a:r>
              <a:rPr lang="pt-PT" sz="3200" b="1" dirty="0" err="1">
                <a:solidFill>
                  <a:srgbClr val="FF0000"/>
                </a:solidFill>
                <a:latin typeface="+mj-lt"/>
              </a:rPr>
              <a:t>Prospecção</a:t>
            </a:r>
            <a:r>
              <a:rPr lang="pt-PT" sz="2800" b="1" dirty="0">
                <a:latin typeface="+mj-lt"/>
              </a:rPr>
              <a:t> está </a:t>
            </a:r>
            <a:r>
              <a:rPr lang="pt-PT" sz="2800" b="1" dirty="0" err="1">
                <a:latin typeface="+mj-lt"/>
              </a:rPr>
              <a:t>directamente</a:t>
            </a:r>
            <a:r>
              <a:rPr lang="pt-PT" sz="2800" b="1" dirty="0">
                <a:latin typeface="+mj-lt"/>
              </a:rPr>
              <a:t> relacionada ao teu </a:t>
            </a:r>
            <a:r>
              <a:rPr lang="pt-PT" sz="2800" b="1" u="sng" dirty="0">
                <a:latin typeface="+mj-lt"/>
              </a:rPr>
              <a:t>desempenho</a:t>
            </a:r>
            <a:r>
              <a:rPr lang="pt-PT" sz="2800" b="1" dirty="0">
                <a:latin typeface="+mj-lt"/>
              </a:rPr>
              <a:t>, aos teus resultados. </a:t>
            </a:r>
          </a:p>
          <a:p>
            <a:pPr algn="just"/>
            <a:r>
              <a:rPr lang="pt-PT" sz="2800" b="1" dirty="0">
                <a:latin typeface="+mj-lt"/>
              </a:rPr>
              <a:t> </a:t>
            </a:r>
          </a:p>
          <a:p>
            <a:pPr algn="just"/>
            <a:r>
              <a:rPr lang="pt-PT" sz="2800" b="1" dirty="0">
                <a:latin typeface="+mj-lt"/>
              </a:rPr>
              <a:t>Faz </a:t>
            </a:r>
            <a:r>
              <a:rPr lang="pt-PT" sz="3200" b="1" dirty="0" err="1">
                <a:solidFill>
                  <a:srgbClr val="FF0000"/>
                </a:solidFill>
                <a:latin typeface="+mj-lt"/>
              </a:rPr>
              <a:t>Prospecção</a:t>
            </a:r>
            <a:r>
              <a:rPr lang="pt-PT" sz="2800" b="1" dirty="0">
                <a:latin typeface="+mj-lt"/>
              </a:rPr>
              <a:t> todos os dias e com disciplina. Fazendo sol ou chuva, estando tu bem disposto ou não. </a:t>
            </a:r>
            <a:r>
              <a:rPr lang="pt-PT" sz="2800" b="1" u="sng" dirty="0">
                <a:latin typeface="+mj-lt"/>
              </a:rPr>
              <a:t>És um profissiona</a:t>
            </a:r>
            <a:r>
              <a:rPr lang="pt-PT" sz="2800" b="1" dirty="0">
                <a:latin typeface="+mj-lt"/>
              </a:rPr>
              <a:t>l, terás de agir como tal.</a:t>
            </a:r>
          </a:p>
          <a:p>
            <a:pPr algn="just"/>
            <a:r>
              <a:rPr lang="pt-PT" sz="2800" b="1" dirty="0">
                <a:latin typeface="+mj-lt"/>
              </a:rPr>
              <a:t> </a:t>
            </a:r>
          </a:p>
          <a:p>
            <a:pPr algn="just"/>
            <a:endParaRPr lang="pt-PT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8413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877867" y="1314213"/>
            <a:ext cx="5858925" cy="8965400"/>
          </a:xfrm>
          <a:prstGeom prst="roundRect">
            <a:avLst>
              <a:gd name="adj" fmla="val 271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CAFD986-E515-EC4C-8873-EBFEE6686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1263" cy="106934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110AFB5E-AF26-B14A-9553-A6FD857E6E32}"/>
              </a:ext>
            </a:extLst>
          </p:cNvPr>
          <p:cNvSpPr/>
          <p:nvPr/>
        </p:nvSpPr>
        <p:spPr>
          <a:xfrm>
            <a:off x="489960" y="87658"/>
            <a:ext cx="6581342" cy="1141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PT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COMO FAZER UMA PROSPECÇÃO EFICAZ?</a:t>
            </a:r>
          </a:p>
          <a:p>
            <a:pPr algn="just">
              <a:spcAft>
                <a:spcPts val="0"/>
              </a:spcAft>
            </a:pPr>
            <a:r>
              <a:rPr lang="pt-PT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PT" sz="2800" b="1" dirty="0"/>
              <a:t>Os primeiro clientes normalmente estão muito próximo: a tua família, amigos, ex-colegas, vizinhos, conhecidos, etc. </a:t>
            </a:r>
            <a:r>
              <a:rPr lang="pt-PT" sz="2800" b="1" u="sng" dirty="0"/>
              <a:t>Conversa sobre a tua profissão.</a:t>
            </a:r>
            <a:r>
              <a:rPr lang="pt-PT" sz="2800" b="1" dirty="0"/>
              <a:t> Mostra entusiasmo e confiança.</a:t>
            </a:r>
          </a:p>
          <a:p>
            <a:pPr algn="just"/>
            <a:r>
              <a:rPr lang="pt-PT" sz="2800" b="1" dirty="0"/>
              <a:t> </a:t>
            </a:r>
          </a:p>
          <a:p>
            <a:pPr algn="just"/>
            <a:r>
              <a:rPr lang="pt-PT" sz="2800" b="1" dirty="0"/>
              <a:t>Utiliza o email marketing. </a:t>
            </a:r>
            <a:r>
              <a:rPr lang="pt-PT" sz="2800" b="1" u="sng" dirty="0"/>
              <a:t>Cria um slogan para ti, </a:t>
            </a:r>
            <a:r>
              <a:rPr lang="pt-PT" sz="2800" b="1" dirty="0"/>
              <a:t>que te identifique e seja comercialmente apelativo. Por exemplo, o meu slogan foi durante muitos anos </a:t>
            </a:r>
            <a:r>
              <a:rPr lang="pt-PT" sz="2800" b="1" i="1" dirty="0"/>
              <a:t>“Mónica Silva....desde 2002 a criar histórias felizes”</a:t>
            </a:r>
          </a:p>
          <a:p>
            <a:pPr algn="just"/>
            <a:r>
              <a:rPr lang="pt-PT" sz="2800" b="1" dirty="0"/>
              <a:t> </a:t>
            </a:r>
          </a:p>
          <a:p>
            <a:pPr algn="just"/>
            <a:r>
              <a:rPr lang="pt-PT" sz="2800" b="1" dirty="0"/>
              <a:t>Se o teu público pensar em imóveis tem de </a:t>
            </a:r>
            <a:r>
              <a:rPr lang="pt-PT" sz="2800" b="1" u="sng" dirty="0"/>
              <a:t>pensar no teu nome</a:t>
            </a:r>
            <a:r>
              <a:rPr lang="pt-PT" sz="2800" b="1" dirty="0"/>
              <a:t>. E esse feito só depende de ti e da forma como encaras este negócio.</a:t>
            </a:r>
          </a:p>
          <a:p>
            <a:pPr algn="just"/>
            <a:r>
              <a:rPr lang="pt-PT" sz="2800" b="1" dirty="0"/>
              <a:t> </a:t>
            </a:r>
          </a:p>
          <a:p>
            <a:pPr algn="just"/>
            <a:r>
              <a:rPr lang="pt-PT" sz="2800" b="1" dirty="0"/>
              <a:t>Alimenta o teu </a:t>
            </a:r>
            <a:r>
              <a:rPr lang="pt-PT" sz="2800" b="1" dirty="0" err="1"/>
              <a:t>networking</a:t>
            </a:r>
            <a:r>
              <a:rPr lang="pt-PT" sz="2800" b="1" dirty="0"/>
              <a:t>. Relaciona-te </a:t>
            </a:r>
            <a:r>
              <a:rPr lang="pt-PT" sz="2800" b="1" u="sng" dirty="0"/>
              <a:t>com o maior número de pessoas </a:t>
            </a:r>
            <a:r>
              <a:rPr lang="pt-PT" sz="2800" b="1" dirty="0"/>
              <a:t>que te </a:t>
            </a:r>
            <a:r>
              <a:rPr lang="pt-PT" sz="2800" b="1" dirty="0" err="1"/>
              <a:t>fôr</a:t>
            </a:r>
            <a:r>
              <a:rPr lang="pt-PT" sz="2800" b="1" dirty="0"/>
              <a:t> possível e das mais diferentes áreas.</a:t>
            </a:r>
          </a:p>
          <a:p>
            <a:pPr algn="just"/>
            <a:r>
              <a:rPr lang="pt-PT" sz="2800" b="1" dirty="0"/>
              <a:t> </a:t>
            </a:r>
          </a:p>
          <a:p>
            <a:pPr algn="just"/>
            <a:endParaRPr lang="pt-PT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915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877867" y="1314213"/>
            <a:ext cx="5858925" cy="8965400"/>
          </a:xfrm>
          <a:prstGeom prst="roundRect">
            <a:avLst>
              <a:gd name="adj" fmla="val 271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CAFD986-E515-EC4C-8873-EBFEE6686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1263" cy="106934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110AFB5E-AF26-B14A-9553-A6FD857E6E32}"/>
              </a:ext>
            </a:extLst>
          </p:cNvPr>
          <p:cNvSpPr/>
          <p:nvPr/>
        </p:nvSpPr>
        <p:spPr>
          <a:xfrm>
            <a:off x="396256" y="283775"/>
            <a:ext cx="6581342" cy="1184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PT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COMO FAZER UMA PROSPECÇÃO EFICAZ?</a:t>
            </a:r>
          </a:p>
          <a:p>
            <a:pPr>
              <a:spcAft>
                <a:spcPts val="0"/>
              </a:spcAft>
            </a:pPr>
            <a:r>
              <a:rPr lang="pt-PT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PT" sz="2800" b="1" dirty="0"/>
              <a:t>Eventos, palestras, lançamentos, formações, são sempre oportunidades para </a:t>
            </a:r>
            <a:r>
              <a:rPr lang="pt-PT" sz="2800" b="1" u="sng" dirty="0"/>
              <a:t>conhecer gente nova</a:t>
            </a:r>
            <a:r>
              <a:rPr lang="pt-PT" sz="2800" b="1" dirty="0"/>
              <a:t>, trocar cartões e impressionar.</a:t>
            </a:r>
          </a:p>
          <a:p>
            <a:pPr algn="just"/>
            <a:r>
              <a:rPr lang="pt-PT" sz="2800" b="1" dirty="0"/>
              <a:t> </a:t>
            </a:r>
          </a:p>
          <a:p>
            <a:pPr algn="just"/>
            <a:r>
              <a:rPr lang="pt-PT" sz="2800" b="1" dirty="0"/>
              <a:t>Faz um bom uso das redes sociais e cria um sistema de email marketing. </a:t>
            </a:r>
            <a:r>
              <a:rPr lang="pt-PT" sz="2800" b="1" u="sng" dirty="0"/>
              <a:t>É poderoso.</a:t>
            </a:r>
          </a:p>
          <a:p>
            <a:pPr algn="just"/>
            <a:r>
              <a:rPr lang="pt-PT" sz="2800" b="1" dirty="0"/>
              <a:t> </a:t>
            </a:r>
          </a:p>
          <a:p>
            <a:pPr algn="just"/>
            <a:r>
              <a:rPr lang="pt-PT" sz="2800" b="1" dirty="0"/>
              <a:t>Um imóvel, normalmente, é o maior investimento financeiro que fazemos na nossa vida. As pessoas já não procuram apenas informações, mas também algum </a:t>
            </a:r>
            <a:r>
              <a:rPr lang="pt-PT" sz="2800" b="1" u="sng" dirty="0"/>
              <a:t>especialista</a:t>
            </a:r>
            <a:r>
              <a:rPr lang="pt-PT" sz="2800" b="1" dirty="0"/>
              <a:t> que possa ajudá-las nesse momento tão delicado e importante.</a:t>
            </a:r>
          </a:p>
          <a:p>
            <a:pPr algn="just"/>
            <a:endParaRPr lang="pt-PT" sz="2800" b="1" dirty="0"/>
          </a:p>
          <a:p>
            <a:pPr algn="just"/>
            <a:r>
              <a:rPr lang="pt-PT" sz="2800" b="1" dirty="0"/>
              <a:t>Investir no relacionamento com os clientes já conquistados é uma </a:t>
            </a:r>
            <a:r>
              <a:rPr lang="pt-PT" sz="2800" b="1" dirty="0" err="1"/>
              <a:t>óptima</a:t>
            </a:r>
            <a:r>
              <a:rPr lang="pt-PT" sz="2800" b="1" dirty="0"/>
              <a:t> forma de garantir uma imagem positiva, o que pode render </a:t>
            </a:r>
            <a:r>
              <a:rPr lang="pt-PT" sz="2800" b="1" u="sng" dirty="0"/>
              <a:t>Referências</a:t>
            </a:r>
            <a:r>
              <a:rPr lang="pt-PT" sz="2800" b="1" dirty="0"/>
              <a:t> e consequentemente novos clientes.</a:t>
            </a:r>
          </a:p>
          <a:p>
            <a:pPr algn="just"/>
            <a:endParaRPr lang="pt-PT" sz="2800" b="1" dirty="0"/>
          </a:p>
          <a:p>
            <a:pPr algn="just"/>
            <a:r>
              <a:rPr lang="pt-PT" sz="2800" b="1" dirty="0"/>
              <a:t> </a:t>
            </a:r>
          </a:p>
          <a:p>
            <a:pPr algn="just"/>
            <a:endParaRPr lang="pt-PT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23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877867" y="1314213"/>
            <a:ext cx="5858925" cy="8965400"/>
          </a:xfrm>
          <a:prstGeom prst="roundRect">
            <a:avLst>
              <a:gd name="adj" fmla="val 271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CAFD986-E515-EC4C-8873-EBFEE6686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1263" cy="106934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110AFB5E-AF26-B14A-9553-A6FD857E6E32}"/>
              </a:ext>
            </a:extLst>
          </p:cNvPr>
          <p:cNvSpPr/>
          <p:nvPr/>
        </p:nvSpPr>
        <p:spPr>
          <a:xfrm>
            <a:off x="489960" y="378148"/>
            <a:ext cx="6581342" cy="1169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PT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COMO FAZER UMA PROSPECÇÃO EFICAZ?</a:t>
            </a:r>
          </a:p>
          <a:p>
            <a:pPr algn="just"/>
            <a:r>
              <a:rPr lang="pt-PT" sz="2800" b="1" dirty="0"/>
              <a:t>Cuidados com as conversas com amigos, </a:t>
            </a:r>
            <a:r>
              <a:rPr lang="pt-PT" sz="2800" b="1" u="sng" dirty="0"/>
              <a:t>um dia eles podem vir a ser clientes</a:t>
            </a:r>
            <a:r>
              <a:rPr lang="pt-PT" sz="2800" b="1" dirty="0"/>
              <a:t>. </a:t>
            </a:r>
          </a:p>
          <a:p>
            <a:pPr algn="just"/>
            <a:r>
              <a:rPr lang="pt-PT" sz="2800" b="1" dirty="0"/>
              <a:t> </a:t>
            </a:r>
          </a:p>
          <a:p>
            <a:pPr algn="just"/>
            <a:r>
              <a:rPr lang="pt-PT" sz="2800" b="1" dirty="0"/>
              <a:t>Preocupa-te em te tornares conhecido no mercado, mais do que em fechar vendas. Entende que também é importante te </a:t>
            </a:r>
            <a:r>
              <a:rPr lang="pt-PT" sz="2800" b="1" u="sng" dirty="0"/>
              <a:t>relacionares com as pessoas certas</a:t>
            </a:r>
            <a:r>
              <a:rPr lang="pt-PT" sz="2800" b="1" dirty="0"/>
              <a:t>, interessares-te pelo trabalho de outros profissionais.</a:t>
            </a:r>
          </a:p>
          <a:p>
            <a:pPr algn="just"/>
            <a:r>
              <a:rPr lang="pt-PT" sz="2800" b="1" dirty="0"/>
              <a:t> </a:t>
            </a:r>
          </a:p>
          <a:p>
            <a:pPr algn="just"/>
            <a:r>
              <a:rPr lang="pt-PT" sz="2800" b="1" dirty="0"/>
              <a:t>Lembra-te que o </a:t>
            </a:r>
            <a:r>
              <a:rPr lang="pt-PT" sz="2800" b="1" u="sng" dirty="0" err="1"/>
              <a:t>networking</a:t>
            </a:r>
            <a:r>
              <a:rPr lang="pt-PT" sz="2800" b="1" dirty="0"/>
              <a:t> deve ser feito a tempo inteiro e não só quando precisas de alguma coisa. Então, </a:t>
            </a:r>
            <a:r>
              <a:rPr lang="pt-PT" sz="2800" b="1" dirty="0" err="1"/>
              <a:t>interaje</a:t>
            </a:r>
            <a:r>
              <a:rPr lang="pt-PT" sz="2800" b="1" dirty="0"/>
              <a:t> com as tuas conexões, comentando algo que elas tenham compartilhado, por exemplo.</a:t>
            </a:r>
          </a:p>
          <a:p>
            <a:pPr algn="just"/>
            <a:r>
              <a:rPr lang="pt-PT" sz="2800" b="1" dirty="0"/>
              <a:t> </a:t>
            </a:r>
          </a:p>
          <a:p>
            <a:pPr algn="just"/>
            <a:r>
              <a:rPr lang="pt-PT" sz="2800" b="1" u="sng" dirty="0"/>
              <a:t>O Consultor Imobiliário deve ter sempre cartões de visita </a:t>
            </a:r>
            <a:r>
              <a:rPr lang="pt-PT" sz="2800" b="1" dirty="0"/>
              <a:t>personalizados e com qualidade. As oportunidades podem surgir das mais variadas formas em qualquer circunstância. </a:t>
            </a:r>
          </a:p>
          <a:p>
            <a:r>
              <a:rPr lang="pt-PT" dirty="0"/>
              <a:t> </a:t>
            </a:r>
          </a:p>
          <a:p>
            <a:pPr algn="just"/>
            <a:endParaRPr lang="pt-PT" sz="2800" b="1" dirty="0"/>
          </a:p>
          <a:p>
            <a:pPr algn="just"/>
            <a:endParaRPr lang="pt-PT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2223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877867" y="1314213"/>
            <a:ext cx="5858925" cy="8965400"/>
          </a:xfrm>
          <a:prstGeom prst="roundRect">
            <a:avLst>
              <a:gd name="adj" fmla="val 271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CAFD986-E515-EC4C-8873-EBFEE6686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20" y="0"/>
            <a:ext cx="7624984" cy="10783516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110AFB5E-AF26-B14A-9553-A6FD857E6E32}"/>
              </a:ext>
            </a:extLst>
          </p:cNvPr>
          <p:cNvSpPr/>
          <p:nvPr/>
        </p:nvSpPr>
        <p:spPr>
          <a:xfrm>
            <a:off x="516658" y="90116"/>
            <a:ext cx="6581342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PT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COMO FAZER UMA PROSPECÇÃO </a:t>
            </a:r>
            <a:r>
              <a:rPr lang="pt-PT" sz="3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EFICAZ?</a:t>
            </a:r>
          </a:p>
          <a:p>
            <a:pPr algn="just"/>
            <a:r>
              <a:rPr lang="pt-PT" sz="3200" b="1" dirty="0" err="1">
                <a:solidFill>
                  <a:srgbClr val="FF0000"/>
                </a:solidFill>
                <a:latin typeface="+mj-lt"/>
              </a:rPr>
              <a:t>Prospecção</a:t>
            </a:r>
            <a:r>
              <a:rPr lang="pt-PT" sz="2800" b="1" dirty="0">
                <a:latin typeface="+mj-lt"/>
              </a:rPr>
              <a:t> de imóveis é o processo de cultivar leads para gerar negócios.</a:t>
            </a:r>
          </a:p>
          <a:p>
            <a:pPr algn="just"/>
            <a:r>
              <a:rPr lang="pt-PT" sz="2800" b="1" dirty="0">
                <a:latin typeface="+mj-lt"/>
              </a:rPr>
              <a:t> </a:t>
            </a:r>
          </a:p>
          <a:p>
            <a:pPr algn="just"/>
            <a:r>
              <a:rPr lang="pt-PT" sz="2800" b="1" dirty="0">
                <a:latin typeface="+mj-lt"/>
              </a:rPr>
              <a:t>A presença na internet adiciona legitimidade e </a:t>
            </a:r>
            <a:r>
              <a:rPr lang="pt-PT" sz="2800" b="1" u="sng" dirty="0">
                <a:latin typeface="+mj-lt"/>
              </a:rPr>
              <a:t>autoridade à tua marca pessoal. </a:t>
            </a:r>
            <a:r>
              <a:rPr lang="pt-PT" sz="2800" b="1" dirty="0">
                <a:latin typeface="+mj-lt"/>
              </a:rPr>
              <a:t>Cria um site personalizado onde poderás ter artigos ligados ao imobiliário, Imóveis que tu ou os teus colegas tenham em carteira e até vídeos ou artigos elaborados por ti.</a:t>
            </a:r>
          </a:p>
          <a:p>
            <a:pPr algn="just"/>
            <a:r>
              <a:rPr lang="pt-PT" sz="2800" b="1" dirty="0">
                <a:latin typeface="+mj-lt"/>
              </a:rPr>
              <a:t> </a:t>
            </a:r>
          </a:p>
          <a:p>
            <a:pPr algn="just"/>
            <a:r>
              <a:rPr lang="pt-PT" sz="2800" b="1" u="sng" dirty="0">
                <a:latin typeface="+mj-lt"/>
              </a:rPr>
              <a:t>Elabora um plano diário. </a:t>
            </a:r>
            <a:r>
              <a:rPr lang="pt-PT" sz="2800" b="1" dirty="0">
                <a:latin typeface="+mj-lt"/>
              </a:rPr>
              <a:t>Começa por fazer um calendário muito específico, para diariamente saberes o que fazer. </a:t>
            </a:r>
            <a:r>
              <a:rPr lang="pt-PT" sz="2800" b="1" dirty="0"/>
              <a:t> </a:t>
            </a:r>
          </a:p>
          <a:p>
            <a:pPr algn="just"/>
            <a:r>
              <a:rPr lang="pt-PT" sz="3200" b="1" dirty="0" err="1">
                <a:solidFill>
                  <a:srgbClr val="FF0000"/>
                </a:solidFill>
              </a:rPr>
              <a:t>Prospecção</a:t>
            </a:r>
            <a:r>
              <a:rPr lang="pt-PT" sz="2800" b="1" dirty="0"/>
              <a:t> consistente leva a </a:t>
            </a:r>
            <a:r>
              <a:rPr lang="pt-PT" sz="2800" b="1" u="sng" dirty="0"/>
              <a:t>negócios consistentes</a:t>
            </a:r>
            <a:endParaRPr lang="pt-PT" sz="2800" b="1" u="sng" dirty="0">
              <a:solidFill>
                <a:srgbClr val="FF0000"/>
              </a:solidFill>
            </a:endParaRPr>
          </a:p>
          <a:p>
            <a:pPr algn="just"/>
            <a:endParaRPr lang="pt-PT" sz="2800" b="1" dirty="0"/>
          </a:p>
          <a:p>
            <a:pPr algn="just"/>
            <a:r>
              <a:rPr lang="pt-PT" sz="2800" b="1" dirty="0"/>
              <a:t>Bloqueia </a:t>
            </a:r>
            <a:r>
              <a:rPr lang="pt-PT" sz="2800" b="1" u="sng" dirty="0"/>
              <a:t>duas horas todos os dias </a:t>
            </a:r>
            <a:r>
              <a:rPr lang="pt-PT" sz="2800" b="1" dirty="0"/>
              <a:t>para a tua </a:t>
            </a:r>
            <a:r>
              <a:rPr lang="pt-PT" sz="3200" b="1" dirty="0" err="1">
                <a:solidFill>
                  <a:srgbClr val="FF0000"/>
                </a:solidFill>
              </a:rPr>
              <a:t>Prospecção</a:t>
            </a:r>
            <a:r>
              <a:rPr lang="pt-PT" sz="2800" b="1" dirty="0"/>
              <a:t>. Define um tempo para telefonar a clientes antigos, mesmo que pertençam à tua anterior </a:t>
            </a:r>
            <a:r>
              <a:rPr lang="pt-PT" sz="2800" b="1" dirty="0" err="1"/>
              <a:t>actividade</a:t>
            </a:r>
            <a:r>
              <a:rPr lang="pt-PT" sz="2800" b="1" dirty="0"/>
              <a:t>.  </a:t>
            </a:r>
          </a:p>
          <a:p>
            <a:pPr algn="just"/>
            <a:endParaRPr lang="pt-PT" sz="2800" b="1" dirty="0">
              <a:latin typeface="+mj-lt"/>
            </a:endParaRPr>
          </a:p>
          <a:p>
            <a:pPr algn="just"/>
            <a:endParaRPr lang="pt-PT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770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877867" y="1314213"/>
            <a:ext cx="5858925" cy="8965400"/>
          </a:xfrm>
          <a:prstGeom prst="roundRect">
            <a:avLst>
              <a:gd name="adj" fmla="val 271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CAFD986-E515-EC4C-8873-EBFEE6686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1263" cy="106934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110AFB5E-AF26-B14A-9553-A6FD857E6E32}"/>
              </a:ext>
            </a:extLst>
          </p:cNvPr>
          <p:cNvSpPr/>
          <p:nvPr/>
        </p:nvSpPr>
        <p:spPr>
          <a:xfrm>
            <a:off x="516658" y="87658"/>
            <a:ext cx="6581342" cy="1141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PT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COMO FAZER UMA PROSPECÇÃO </a:t>
            </a:r>
            <a:r>
              <a:rPr lang="pt-PT" sz="3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EFICAZ?</a:t>
            </a:r>
          </a:p>
          <a:p>
            <a:pPr algn="ctr">
              <a:spcAft>
                <a:spcPts val="0"/>
              </a:spcAft>
            </a:pPr>
            <a:endParaRPr lang="pt-PT" sz="28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PT" sz="2800" b="1" dirty="0"/>
              <a:t>Vender uma casa a um cliente deve ser o começo do seu relacionamento, não o fim dele. Reserva um tempo trimestral para </a:t>
            </a:r>
            <a:r>
              <a:rPr lang="pt-PT" sz="2800" b="1" u="sng" dirty="0"/>
              <a:t>telefonar aos teus clientes antigos</a:t>
            </a:r>
            <a:r>
              <a:rPr lang="pt-PT" sz="2800" b="1" dirty="0"/>
              <a:t>, no aniversário da compra do imóvel, nos seus próprios aniversários, no aniversários do filhos, no Natal...e assim manteres-te </a:t>
            </a:r>
            <a:r>
              <a:rPr lang="pt-PT" sz="2800" b="1" u="sng" dirty="0"/>
              <a:t>presente na sua mente</a:t>
            </a:r>
            <a:r>
              <a:rPr lang="pt-PT" sz="2800" b="1" dirty="0"/>
              <a:t>.</a:t>
            </a:r>
          </a:p>
          <a:p>
            <a:pPr algn="just"/>
            <a:r>
              <a:rPr lang="pt-PT" sz="2800" b="1" dirty="0"/>
              <a:t> </a:t>
            </a:r>
          </a:p>
          <a:p>
            <a:pPr algn="just"/>
            <a:r>
              <a:rPr lang="pt-PT" sz="2800" b="1" dirty="0"/>
              <a:t>Reúne-te com advogados especializados em divórcio. Pessoas que estão a passar por esse processo, muitas vezes precisam de vender a sua casa rapidamente pelo melhor preço possível. </a:t>
            </a:r>
            <a:r>
              <a:rPr lang="pt-PT" sz="2800" b="1" u="sng" dirty="0"/>
              <a:t>Faz parcerias com esses profissionais.</a:t>
            </a:r>
          </a:p>
          <a:p>
            <a:pPr algn="just"/>
            <a:r>
              <a:rPr lang="pt-PT" sz="2800" b="1" dirty="0"/>
              <a:t> </a:t>
            </a:r>
            <a:endParaRPr lang="pt-PT" sz="2800" b="1" u="sng" dirty="0"/>
          </a:p>
          <a:p>
            <a:pPr algn="just"/>
            <a:r>
              <a:rPr lang="pt-PT" sz="2800" b="1" u="sng" dirty="0"/>
              <a:t>Investe o teu tempo com sabedoria</a:t>
            </a:r>
            <a:r>
              <a:rPr lang="pt-PT" sz="2800" b="1" dirty="0"/>
              <a:t>. Se os teus potenciais clientes não estiverem prontos para tomarem uma decisão de compra ou venda de um imóvel, não os tornes uma prioridade.</a:t>
            </a:r>
          </a:p>
          <a:p>
            <a:pPr algn="just"/>
            <a:endParaRPr lang="pt-PT" sz="2800" b="1" dirty="0">
              <a:latin typeface="+mj-lt"/>
            </a:endParaRPr>
          </a:p>
          <a:p>
            <a:pPr algn="just"/>
            <a:endParaRPr lang="pt-PT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35046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236</Words>
  <Application>Microsoft Macintosh PowerPoint</Application>
  <PresentationFormat>Personalizados</PresentationFormat>
  <Paragraphs>103</Paragraphs>
  <Slides>12</Slides>
  <Notes>11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8" baseType="lpstr">
      <vt:lpstr>Arial</vt:lpstr>
      <vt:lpstr>Bangla MN</vt:lpstr>
      <vt:lpstr>Bebas Neue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Victor</dc:creator>
  <cp:lastModifiedBy>Mónica Silva</cp:lastModifiedBy>
  <cp:revision>80</cp:revision>
  <dcterms:created xsi:type="dcterms:W3CDTF">2019-03-01T22:36:21Z</dcterms:created>
  <dcterms:modified xsi:type="dcterms:W3CDTF">2019-03-06T17:48:15Z</dcterms:modified>
</cp:coreProperties>
</file>